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Merriweather" pitchFamily="2" charset="77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7"/>
  </p:normalViewPr>
  <p:slideViewPr>
    <p:cSldViewPr snapToGrid="0">
      <p:cViewPr varScale="1">
        <p:scale>
          <a:sx n="146" d="100"/>
          <a:sy n="146" d="100"/>
        </p:scale>
        <p:origin x="6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400d185ba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400d185ba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40726b0f3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40726b0f3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0726b0f3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40726b0f3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fd3250a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fd3250a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6ba9c0d3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6ba9c0d3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fd3250a9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fd3250a9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fd3250a9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fd3250a9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400d185ba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400d185ba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40726b0f3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40726b0f3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00d185ba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400d185ba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e77c6d1c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e77c6d1c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0726b0f3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0726b0f3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00d185b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400d185b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00d185ba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00d185ba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0726b0f3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40726b0f3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400d185ba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400d185ba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00d185ba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00d185ba2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e77c6d1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e77c6d1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400d185b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400d185b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40726b0f3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40726b0f3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fabab2e1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fabab2e1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c19ffd9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c19ffd9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00d185ba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00d185ba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0726b0f3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40726b0f3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00d185ba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400d185ba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400d185ba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400d185ba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40726b0f3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40726b0f3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0726b0f3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40726b0f3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00d185ba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00d185ba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400d185ba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400d185ba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400d185ba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400d185ba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21133994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521133994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ea03229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ea03229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40726b0f3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40726b0f3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0726b0f3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40726b0f3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00d185ba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400d185ba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00d185ba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00d185ba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40726b0f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40726b0f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40726b0f3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40726b0f3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0726b0f3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0726b0f3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00d185ba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400d185ba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400d185ba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400d185ba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00d185ba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400d185ba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d30ca8f4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d30ca8f4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00d185ba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00d185ba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0726b0f3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40726b0f3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0726b0f3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40726b0f3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40726b0f3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40726b0f3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400d185ba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400d185ba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6ba9c0d3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6ba9c0d3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40726b0f3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40726b0f3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d30ca8f4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d30ca8f4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67925"/>
            <a:ext cx="9144000" cy="204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22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Low-frequency acoustic analysis in Nunatsiavut</a:t>
            </a:r>
            <a:endParaRPr sz="5422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047700"/>
            <a:ext cx="8520600" cy="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500 Hz - 0 Hz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75" y="0"/>
            <a:ext cx="5940619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220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900"/>
            <a:ext cx="6197950" cy="52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Sei whale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3" name="Google Shape;12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Downsweep calls: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Duration: </a:t>
            </a:r>
            <a:r>
              <a:rPr lang="en" b="1">
                <a:latin typeface="Merriweather"/>
                <a:ea typeface="Merriweather"/>
                <a:cs typeface="Merriweather"/>
                <a:sym typeface="Merriweather"/>
              </a:rPr>
              <a:t>1-4s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Downsweep ranging from:</a:t>
            </a:r>
            <a:r>
              <a:rPr lang="en" b="1">
                <a:latin typeface="Merriweather"/>
                <a:ea typeface="Merriweather"/>
                <a:cs typeface="Merriweather"/>
                <a:sym typeface="Merriweather"/>
              </a:rPr>
              <a:t> 100Hz ~ 30Hz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Upsweep calls: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Duration: </a:t>
            </a:r>
            <a:r>
              <a:rPr lang="en" b="1">
                <a:latin typeface="Merriweather"/>
                <a:ea typeface="Merriweather"/>
                <a:cs typeface="Merriweather"/>
                <a:sym typeface="Merriweather"/>
              </a:rPr>
              <a:t>&gt;1s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Upsweep pulses ranging:</a:t>
            </a:r>
            <a:r>
              <a:rPr lang="en" b="1">
                <a:latin typeface="Merriweather"/>
                <a:ea typeface="Merriweather"/>
                <a:cs typeface="Merriweather"/>
                <a:sym typeface="Merriweather"/>
              </a:rPr>
              <a:t> &gt;500Hz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>
            <a:spLocks noGrp="1"/>
          </p:cNvSpPr>
          <p:nvPr>
            <p:ph type="body" idx="1"/>
          </p:nvPr>
        </p:nvSpPr>
        <p:spPr>
          <a:xfrm>
            <a:off x="6096000" y="1152475"/>
            <a:ext cx="2736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Downsweep ranges from 80 Hz to 30 Hz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Lasts about 3s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9" name="Google Shape;1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25" y="74950"/>
            <a:ext cx="5943598" cy="4993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50" y="56775"/>
            <a:ext cx="57592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592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592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220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5" y="76200"/>
            <a:ext cx="5940619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1"/>
          <p:cNvSpPr txBox="1"/>
          <p:nvPr/>
        </p:nvSpPr>
        <p:spPr>
          <a:xfrm>
            <a:off x="6442625" y="1063800"/>
            <a:ext cx="688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04325" y="378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Identified calls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204325" y="1128200"/>
            <a:ext cx="8628000" cy="3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Upsweep (N Atl right, humpback, bowhead, sei)</a:t>
            </a:r>
            <a:endParaRPr sz="13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286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•"/>
            </a:pPr>
            <a:endParaRPr sz="13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286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•"/>
            </a:pPr>
            <a:r>
              <a:rPr lang="en" sz="1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Downsweep (Sei, Blue D)</a:t>
            </a:r>
            <a:endParaRPr sz="13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286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•"/>
            </a:pPr>
            <a:r>
              <a:rPr lang="en" sz="1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Fin 20Hz</a:t>
            </a:r>
            <a:endParaRPr sz="13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286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•"/>
            </a:pPr>
            <a:r>
              <a:rPr lang="en" sz="1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Fin 40Hz</a:t>
            </a:r>
            <a:endParaRPr sz="13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286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•"/>
            </a:pPr>
            <a:r>
              <a:rPr lang="en" sz="1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Blue 9Hz</a:t>
            </a:r>
            <a:endParaRPr sz="13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286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•"/>
            </a:pPr>
            <a:r>
              <a:rPr lang="en" sz="1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Minke pulse train</a:t>
            </a:r>
            <a:endParaRPr sz="13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286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•"/>
            </a:pPr>
            <a:r>
              <a:rPr lang="en" sz="1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Banded (N Atl right, pinniped, bowhead)</a:t>
            </a:r>
            <a:endParaRPr sz="13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350"/>
            <a:ext cx="612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2"/>
          <p:cNvSpPr/>
          <p:nvPr/>
        </p:nvSpPr>
        <p:spPr>
          <a:xfrm>
            <a:off x="678800" y="3785925"/>
            <a:ext cx="908100" cy="908100"/>
          </a:xfrm>
          <a:prstGeom prst="donut">
            <a:avLst>
              <a:gd name="adj" fmla="val 51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Minke whale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7" name="Google Shape;16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Pulse trains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Duration: 20 - 60 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Peak frequency: 50 ~ 200 Hz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Pulse trains have fluctuating interpulse intervals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349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592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25" y="0"/>
            <a:ext cx="61220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Bryde’s whale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3" name="Google Shape;183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7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Duration: 1-2.5 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Frequency: 44 Hz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About 2-4 harmonics visible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Pulse bout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Duration: 0.5-1 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Pulse bouts vary in length from 2-15 pulses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Downsweep frequency: 80 ~ 120 Hz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Interpulse interval: 1 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40619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7"/>
          <p:cNvSpPr txBox="1"/>
          <p:nvPr/>
        </p:nvSpPr>
        <p:spPr>
          <a:xfrm>
            <a:off x="6227275" y="612950"/>
            <a:ext cx="511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7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00" y="76200"/>
            <a:ext cx="5940619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592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9"/>
          <p:cNvSpPr txBox="1"/>
          <p:nvPr/>
        </p:nvSpPr>
        <p:spPr>
          <a:xfrm>
            <a:off x="6618150" y="852800"/>
            <a:ext cx="2220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Bryde's whale pulse bout or minke whale pulse train?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75" y="-30950"/>
            <a:ext cx="6195699" cy="52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0"/>
          <p:cNvSpPr/>
          <p:nvPr/>
        </p:nvSpPr>
        <p:spPr>
          <a:xfrm>
            <a:off x="1979000" y="3652075"/>
            <a:ext cx="1911900" cy="382500"/>
          </a:xfrm>
          <a:prstGeom prst="donut">
            <a:avLst>
              <a:gd name="adj" fmla="val 998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North Atlantic Right Whale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2" name="Google Shape;212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"/>
              <a:buChar char="-"/>
            </a:pPr>
            <a:r>
              <a:rPr lang="en" sz="1200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Most of these calls exist below 500 Hz with some vocalizations reaching 4000 Hz. </a:t>
            </a:r>
            <a:endParaRPr sz="1200"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Char char="●"/>
            </a:pPr>
            <a:r>
              <a:rPr lang="en" sz="1200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Up call</a:t>
            </a:r>
            <a:endParaRPr sz="1200"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Char char="-"/>
            </a:pPr>
            <a:r>
              <a:rPr lang="en" sz="1200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Duration: 2 s</a:t>
            </a:r>
            <a:endParaRPr sz="1200"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Char char="-"/>
            </a:pPr>
            <a:r>
              <a:rPr lang="en" sz="1200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This short “whoop” starts around 50Hz and ends around 450Hz.</a:t>
            </a:r>
            <a:endParaRPr sz="1200"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Char char="●"/>
            </a:pPr>
            <a:r>
              <a:rPr lang="en" sz="1200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Scream call</a:t>
            </a:r>
            <a:endParaRPr sz="1200"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Char char="-"/>
            </a:pPr>
            <a:r>
              <a:rPr lang="en" sz="1200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Duration: 0.5-3.0 s</a:t>
            </a:r>
            <a:endParaRPr sz="1200"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Char char="-"/>
            </a:pPr>
            <a:r>
              <a:rPr lang="en" sz="1200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These calls range in frequency from 400-3200 Hz </a:t>
            </a:r>
            <a:endParaRPr sz="1200"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Char char="●"/>
            </a:pPr>
            <a:r>
              <a:rPr lang="en" sz="1200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Gunshot call</a:t>
            </a:r>
            <a:endParaRPr sz="1200"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Char char="-"/>
            </a:pPr>
            <a:r>
              <a:rPr lang="en" sz="1200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Duration: 1 s</a:t>
            </a:r>
            <a:endParaRPr sz="1200"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Char char="-"/>
            </a:pPr>
            <a:r>
              <a:rPr lang="en" sz="1200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These quick, intense, gunshot-like sounds range in frequency from 0-1000 Hz</a:t>
            </a:r>
            <a:endParaRPr sz="1200"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Char char="-"/>
            </a:pPr>
            <a:r>
              <a:rPr lang="en" sz="1200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They function as a threat display to other males.</a:t>
            </a:r>
            <a:endParaRPr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204325" y="378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Parameters: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204325" y="1128200"/>
            <a:ext cx="8628000" cy="3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46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LTSA</a:t>
            </a: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685800" lvl="1" indent="-146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Plot length: </a:t>
            </a:r>
            <a:r>
              <a:rPr lang="en" sz="11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 hour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685800" lvl="1" indent="-146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End Hz: </a:t>
            </a:r>
            <a:r>
              <a:rPr lang="en" sz="11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500 Hz 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685800" lvl="1" indent="-146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Brightness: </a:t>
            </a:r>
            <a:r>
              <a:rPr lang="en" sz="11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6</a:t>
            </a: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(adjust if necessary)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685800" lvl="1" indent="-146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Contrast: </a:t>
            </a:r>
            <a:r>
              <a:rPr lang="en" sz="11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250</a:t>
            </a: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(adjust if necessary)</a:t>
            </a:r>
            <a:endParaRPr sz="1100" i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28600" lvl="0" indent="-1460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Char char="•"/>
            </a:pPr>
            <a:r>
              <a:rPr lang="en" sz="11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Spectrogram:</a:t>
            </a:r>
            <a:endParaRPr sz="11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685800" lvl="1" indent="-146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Plot length: </a:t>
            </a:r>
            <a:r>
              <a:rPr lang="en" sz="11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60 seconds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685800" lvl="1" indent="-146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End Hz: </a:t>
            </a:r>
            <a:r>
              <a:rPr lang="en" sz="11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200 Hz </a:t>
            </a:r>
            <a:endParaRPr sz="11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685800" lvl="1" indent="-146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%Overlap: </a:t>
            </a:r>
            <a:r>
              <a:rPr lang="en" sz="11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90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685800" lvl="1" indent="-146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FFT length: </a:t>
            </a:r>
            <a:r>
              <a:rPr lang="en" sz="11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1000</a:t>
            </a:r>
            <a:endParaRPr sz="11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685800" lvl="1" indent="-146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Char char="•"/>
            </a:pP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Same brightness/contrast as used for LTSA, minor adjustments okay.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40619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2"/>
          <p:cNvSpPr txBox="1"/>
          <p:nvPr/>
        </p:nvSpPr>
        <p:spPr>
          <a:xfrm>
            <a:off x="6107950" y="872575"/>
            <a:ext cx="688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Scream call (banded)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9" name="Google Shape;219;p42"/>
          <p:cNvSpPr/>
          <p:nvPr/>
        </p:nvSpPr>
        <p:spPr>
          <a:xfrm>
            <a:off x="3322400" y="3047025"/>
            <a:ext cx="497400" cy="1305900"/>
          </a:xfrm>
          <a:prstGeom prst="donut">
            <a:avLst>
              <a:gd name="adj" fmla="val 460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2"/>
          <p:cNvSpPr txBox="1"/>
          <p:nvPr/>
        </p:nvSpPr>
        <p:spPr>
          <a:xfrm>
            <a:off x="3899825" y="3189150"/>
            <a:ext cx="539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Up call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0"/>
            <a:ext cx="61220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3"/>
          <p:cNvSpPr/>
          <p:nvPr/>
        </p:nvSpPr>
        <p:spPr>
          <a:xfrm>
            <a:off x="831750" y="3527800"/>
            <a:ext cx="564000" cy="850800"/>
          </a:xfrm>
          <a:prstGeom prst="donut">
            <a:avLst>
              <a:gd name="adj" fmla="val 80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43"/>
          <p:cNvSpPr txBox="1"/>
          <p:nvPr/>
        </p:nvSpPr>
        <p:spPr>
          <a:xfrm>
            <a:off x="1309800" y="3978400"/>
            <a:ext cx="550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Up call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4"/>
          <p:cNvPicPr preferRelativeResize="0"/>
          <p:nvPr/>
        </p:nvPicPr>
        <p:blipFill rotWithShape="1">
          <a:blip r:embed="rId3">
            <a:alphaModFix/>
          </a:blip>
          <a:srcRect t="7568" r="1797" b="3700"/>
          <a:stretch/>
        </p:blipFill>
        <p:spPr>
          <a:xfrm>
            <a:off x="1183933" y="0"/>
            <a:ext cx="67761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4"/>
          <p:cNvSpPr txBox="1"/>
          <p:nvPr/>
        </p:nvSpPr>
        <p:spPr>
          <a:xfrm>
            <a:off x="346450" y="710675"/>
            <a:ext cx="511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5" y="76200"/>
            <a:ext cx="600050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61220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40619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Blue Whale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4" name="Google Shape;254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North Atlantic A calls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Duration: 8 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Constant frequency of around 20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North Atlantic B calls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Duration: 2-5 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Downsweep with frequency ranging from 40-15Hz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Arch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Duration: 7 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Call frequency range: 70-30 Hz (very variable)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Units are combined into phrases which are repeated to form a song.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North Atlantic blue whale songs were first described as consisting of a single tonal unit near 19Hz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Shal et al 2019: blue whale downsweeps range from 80-30Hz (D calls) duration: 1.8(0.6-4.1s)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592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9"/>
          <p:cNvSpPr txBox="1"/>
          <p:nvPr/>
        </p:nvSpPr>
        <p:spPr>
          <a:xfrm>
            <a:off x="6252500" y="669225"/>
            <a:ext cx="5506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9"/>
          <p:cNvSpPr/>
          <p:nvPr/>
        </p:nvSpPr>
        <p:spPr>
          <a:xfrm>
            <a:off x="4601600" y="3695500"/>
            <a:ext cx="737400" cy="479700"/>
          </a:xfrm>
          <a:prstGeom prst="donut">
            <a:avLst>
              <a:gd name="adj" fmla="val 553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0"/>
          <p:cNvPicPr preferRelativeResize="0"/>
          <p:nvPr/>
        </p:nvPicPr>
        <p:blipFill rotWithShape="1">
          <a:blip r:embed="rId3">
            <a:alphaModFix/>
          </a:blip>
          <a:srcRect l="6652" t="6922" r="1713" b="3173"/>
          <a:stretch/>
        </p:blipFill>
        <p:spPr>
          <a:xfrm>
            <a:off x="592750" y="0"/>
            <a:ext cx="62400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0"/>
          <p:cNvSpPr txBox="1"/>
          <p:nvPr/>
        </p:nvSpPr>
        <p:spPr>
          <a:xfrm>
            <a:off x="7170300" y="1003850"/>
            <a:ext cx="550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50"/>
          <p:cNvSpPr txBox="1"/>
          <p:nvPr/>
        </p:nvSpPr>
        <p:spPr>
          <a:xfrm>
            <a:off x="7046025" y="516250"/>
            <a:ext cx="195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Atlantic A call followed by a B call</a:t>
            </a:r>
            <a:endParaRPr/>
          </a:p>
        </p:txBody>
      </p:sp>
      <p:sp>
        <p:nvSpPr>
          <p:cNvPr id="269" name="Google Shape;269;p50"/>
          <p:cNvSpPr/>
          <p:nvPr/>
        </p:nvSpPr>
        <p:spPr>
          <a:xfrm>
            <a:off x="1536825" y="4344000"/>
            <a:ext cx="1492500" cy="284400"/>
          </a:xfrm>
          <a:prstGeom prst="donut">
            <a:avLst>
              <a:gd name="adj" fmla="val 919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000" y="0"/>
            <a:ext cx="61220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Fin whale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40 Hz pulses: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Duration: ≤1 second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Downsweep ranging from 80 ~ 40Hz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20 Hz calls: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-"/>
            </a:pPr>
            <a:r>
              <a:rPr lang="en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 Duration: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≤1 second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Pulse ranging from 30 ~ 10Hz</a:t>
            </a:r>
            <a:r>
              <a:rPr lang="en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 (can have varying bandwidth)</a:t>
            </a:r>
            <a:endParaRPr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-"/>
            </a:pPr>
            <a:r>
              <a:rPr lang="en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Their calls are loud, around 190dB</a:t>
            </a:r>
            <a:endParaRPr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-"/>
            </a:pPr>
            <a:r>
              <a:rPr lang="en"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They repeat every 10-40s and can last for hours.</a:t>
            </a:r>
            <a:endParaRPr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220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3"/>
          <p:cNvPicPr preferRelativeResize="0"/>
          <p:nvPr/>
        </p:nvPicPr>
        <p:blipFill rotWithShape="1">
          <a:blip r:embed="rId3">
            <a:alphaModFix/>
          </a:blip>
          <a:srcRect l="6480" t="4749" r="9024" b="4957"/>
          <a:stretch/>
        </p:blipFill>
        <p:spPr>
          <a:xfrm>
            <a:off x="-2" y="0"/>
            <a:ext cx="57287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3"/>
          <p:cNvSpPr/>
          <p:nvPr/>
        </p:nvSpPr>
        <p:spPr>
          <a:xfrm>
            <a:off x="1644400" y="4445600"/>
            <a:ext cx="783900" cy="516300"/>
          </a:xfrm>
          <a:prstGeom prst="donut">
            <a:avLst>
              <a:gd name="adj" fmla="val 1079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592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4"/>
          <p:cNvSpPr txBox="1"/>
          <p:nvPr/>
        </p:nvSpPr>
        <p:spPr>
          <a:xfrm>
            <a:off x="6693650" y="1350675"/>
            <a:ext cx="688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call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50" y="-166225"/>
            <a:ext cx="6319876" cy="530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220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220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25" y="23625"/>
            <a:ext cx="6065799" cy="50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Unidentified </a:t>
            </a:r>
            <a:endParaRPr/>
          </a:p>
        </p:txBody>
      </p:sp>
      <p:sp>
        <p:nvSpPr>
          <p:cNvPr id="317" name="Google Shape;317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65" y="0"/>
            <a:ext cx="6122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60"/>
          <p:cNvSpPr txBox="1"/>
          <p:nvPr/>
        </p:nvSpPr>
        <p:spPr>
          <a:xfrm>
            <a:off x="1164675" y="-508000"/>
            <a:ext cx="713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60"/>
          <p:cNvSpPr txBox="1"/>
          <p:nvPr/>
        </p:nvSpPr>
        <p:spPr>
          <a:xfrm>
            <a:off x="6579225" y="582350"/>
            <a:ext cx="336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Seismic survey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-189175"/>
            <a:ext cx="6572350" cy="552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 whale 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6802250" y="2341750"/>
            <a:ext cx="2030100" cy="22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40 Hz call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57074" cy="525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592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220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045475" cy="507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220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592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5" y="-61950"/>
            <a:ext cx="6269474" cy="526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0" y="33175"/>
            <a:ext cx="6043052" cy="507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664950" y="445025"/>
            <a:ext cx="216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20 Hz pulse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5012025" y="1152475"/>
            <a:ext cx="368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75" y="76200"/>
            <a:ext cx="5940638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Microsoft Macintosh PowerPoint</Application>
  <PresentationFormat>On-screen Show (16:9)</PresentationFormat>
  <Paragraphs>105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Calibri</vt:lpstr>
      <vt:lpstr>Arial</vt:lpstr>
      <vt:lpstr>Merriweather</vt:lpstr>
      <vt:lpstr>Times New Roman</vt:lpstr>
      <vt:lpstr>Simple Light</vt:lpstr>
      <vt:lpstr>Low-frequency acoustic analysis in Nunatsiavut</vt:lpstr>
      <vt:lpstr>Identified calls</vt:lpstr>
      <vt:lpstr>Parameters: </vt:lpstr>
      <vt:lpstr>Fin whale </vt:lpstr>
      <vt:lpstr>Fin whale </vt:lpstr>
      <vt:lpstr>PowerPoint Presentation</vt:lpstr>
      <vt:lpstr>PowerPoint Presentation</vt:lpstr>
      <vt:lpstr>PowerPoint Presentation</vt:lpstr>
      <vt:lpstr>20 Hz pulse</vt:lpstr>
      <vt:lpstr>PowerPoint Presentation</vt:lpstr>
      <vt:lpstr>PowerPoint Presentation</vt:lpstr>
      <vt:lpstr>PowerPoint Presentation</vt:lpstr>
      <vt:lpstr>Sei whale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Minke whale</vt:lpstr>
      <vt:lpstr>PowerPoint Presentation</vt:lpstr>
      <vt:lpstr>PowerPoint Presentation</vt:lpstr>
      <vt:lpstr>Bryde’s whale</vt:lpstr>
      <vt:lpstr>PowerPoint Presentation</vt:lpstr>
      <vt:lpstr>PowerPoint Presentation</vt:lpstr>
      <vt:lpstr>PowerPoint Presentation</vt:lpstr>
      <vt:lpstr>PowerPoint Presentation</vt:lpstr>
      <vt:lpstr>North Atlantic Right Whale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Blue Whale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Unidentified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Low-frequency acoustic analysis in Nunatsiavut</dc:title>
  <cp:lastModifiedBy>Kayla Haas</cp:lastModifiedBy>
  <cp:revision>1</cp:revision>
  <dcterms:modified xsi:type="dcterms:W3CDTF">2022-12-07T01:13:32Z</dcterms:modified>
</cp:coreProperties>
</file>